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354" r:id="rId3"/>
    <p:sldId id="376" r:id="rId4"/>
    <p:sldId id="377" r:id="rId5"/>
    <p:sldId id="380" r:id="rId6"/>
    <p:sldId id="381" r:id="rId7"/>
    <p:sldId id="378" r:id="rId8"/>
    <p:sldId id="382" r:id="rId9"/>
    <p:sldId id="383" r:id="rId10"/>
    <p:sldId id="385" r:id="rId11"/>
    <p:sldId id="386" r:id="rId12"/>
    <p:sldId id="387" r:id="rId13"/>
    <p:sldId id="389" r:id="rId14"/>
    <p:sldId id="388" r:id="rId15"/>
    <p:sldId id="390" r:id="rId16"/>
    <p:sldId id="391" r:id="rId17"/>
    <p:sldId id="392" r:id="rId18"/>
    <p:sldId id="393" r:id="rId19"/>
    <p:sldId id="394" r:id="rId20"/>
    <p:sldId id="323" r:id="rId21"/>
    <p:sldId id="396" r:id="rId22"/>
    <p:sldId id="317" r:id="rId23"/>
    <p:sldId id="327" r:id="rId24"/>
    <p:sldId id="3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B2262-3114-43A2-9EA9-E0DF50CA5335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47307-AF83-4D51-8FD7-BD95E3F529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160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56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30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72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00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31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28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36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605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87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95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642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31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52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83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95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39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7505A-CF1F-43BE-BCAA-017926857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5FA0D8-5CFC-497B-B2CF-C4BB96DE3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095EB-0C28-4A2D-A2B9-25A43844E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A4DD-4201-4943-B2D9-C68469150F97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8C25C-C050-4F3C-B92D-E9C17168B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FC3AE-264D-4FC6-985B-0C945EF3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CCE10-AC90-4A8D-BA02-C4ADC6B5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8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D8875-8456-4309-9B6D-BCC7AC7D7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B1B8FE-72F2-4E6D-B6DD-684D5B5F04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7AC91-B9F7-462A-9A9A-475479A93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A4DD-4201-4943-B2D9-C68469150F97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BF786-7CC6-4618-902B-FA18681B9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BCE8E-AA01-4D42-91F6-9C66E431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CCE10-AC90-4A8D-BA02-C4ADC6B5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01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E6B700-DC9F-4406-8D39-73147DE3A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508A16-C572-4A34-9F62-5D7F81B84B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AB591-B2C6-43A6-BBF9-5736B15E7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A4DD-4201-4943-B2D9-C68469150F97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D1700-2475-4F10-9761-BB68B4FFE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5DDC5-332D-45FC-9958-47FE971C1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CCE10-AC90-4A8D-BA02-C4ADC6B5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13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771A9-43AE-4470-A92E-848135A3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8DCC8-390A-4B08-A0D0-A316FA271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ACF48-AE02-4885-882A-2102FE130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A4DD-4201-4943-B2D9-C68469150F97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DDC19-7048-4A5F-98D6-11EF41AFB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158E7-8011-440A-AC16-7C18F20BD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CCE10-AC90-4A8D-BA02-C4ADC6B5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706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33D04-79D5-43F7-ADB2-CAFBF1692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E841F-0CA5-4FBF-B0FD-A90C26AFC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CB889-3810-4D64-9559-B64BFB16E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A4DD-4201-4943-B2D9-C68469150F97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25AD2-B7CE-4149-9DAC-D6A8409BC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AE693-B362-4320-BDFD-AF0352A66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CCE10-AC90-4A8D-BA02-C4ADC6B5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20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FC63C-2DE6-4C0F-A1E4-06019761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817E7-284E-4782-AAF4-C8C8955BEE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9D660-645F-4A57-B3B4-C509679CF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4E4F8-2FCC-46A8-B67F-26BC6D1DD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A4DD-4201-4943-B2D9-C68469150F97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0903C-1190-4FEF-B1BF-60504501F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2ADA4-817B-4FCD-BB40-8D1C7A8A3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CCE10-AC90-4A8D-BA02-C4ADC6B5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81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D8F8F-C18F-4569-9397-AB4A2657D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04306-451C-4875-97A9-E6C06AD7A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0AFA24-1BCD-43CB-95AB-540092886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F4138-37E6-4692-9992-D6D1EB78BF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5BBE9D-CB13-43C1-B383-C0CA1C8056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3B53E-DFE3-49FF-93EF-2CFEDB67E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A4DD-4201-4943-B2D9-C68469150F97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C58D1C-BEC3-44EA-90D6-243CB3C29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D3A6B2-F745-415B-8140-D7116C4E4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CCE10-AC90-4A8D-BA02-C4ADC6B5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71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AC00C-AB9C-4A49-B419-DAA5B989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B4EE55-7F09-4220-A555-FC40043E1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A4DD-4201-4943-B2D9-C68469150F97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DEC34-DF4A-4931-A0D1-516AE7F9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C9A90F-8B4D-4B8F-9000-73F7A3B6D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CCE10-AC90-4A8D-BA02-C4ADC6B5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6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564EE6-236C-413B-AE7D-BCA5C1945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A4DD-4201-4943-B2D9-C68469150F97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AB5071-1B6A-4055-AFB8-A02D18D8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A6FD7-710C-4E73-B184-61BAF69DF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CCE10-AC90-4A8D-BA02-C4ADC6B5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960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4DBDB-1F61-438B-BC60-7C186D75C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9B061-0AF6-4AA3-B1DE-A7D73C799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FFB01-29AF-48CA-B972-FBF014E69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64610-1587-4869-903C-E54053C5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A4DD-4201-4943-B2D9-C68469150F97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84E1A-DA14-46DE-A8E1-10ED97CC0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28B48-E3DD-4D3B-98EA-7DBA5EBB7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CCE10-AC90-4A8D-BA02-C4ADC6B5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69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B3224-D5B9-425F-BA68-C58BB9144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5B8A6-F799-4E5A-BA53-2C8EB6CC71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0D5E1-C584-4C64-AA75-EFF5F232E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27CEB-8E3F-455F-A9E1-B187FE0D1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0A4DD-4201-4943-B2D9-C68469150F97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A97F3-5E62-4178-8EE8-6D338D04B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0B9F0-82AB-47D9-AD07-C3FE0E622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CCE10-AC90-4A8D-BA02-C4ADC6B5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25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8E5BA4-1FDC-4D04-A6E5-E1D731C0A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4FFB1-999E-4FBE-9917-EBE47A30E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3CDCE-4F0B-439B-945E-B140E9C67F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0A4DD-4201-4943-B2D9-C68469150F97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B7A39-A4FD-4C3B-8187-1C9B016AA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D9A24-E8DF-4A47-B6DA-9124B450A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CCE10-AC90-4A8D-BA02-C4ADC6B5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431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3.wdp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"/><Relationship Id="rId2" Type="http://schemas.openxmlformats.org/officeDocument/2006/relationships/image" Target="../media/image53.t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8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tif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F0C61-1B50-44FC-934A-7751F06A16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Detection and Counting of nano/macro particles found in Stage I Lung cancer patients (Before/After Treatment)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43AC79-ECC1-4426-BC4C-A19A5B104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dirty="0"/>
              <a:t>Pres. by Nareg Ohannesian</a:t>
            </a:r>
          </a:p>
          <a:p>
            <a:r>
              <a:rPr lang="en-US" dirty="0"/>
              <a:t>02-11-2022</a:t>
            </a:r>
          </a:p>
        </p:txBody>
      </p:sp>
    </p:spTree>
    <p:extLst>
      <p:ext uri="{BB962C8B-B14F-4D97-AF65-F5344CB8AC3E}">
        <p14:creationId xmlns:p14="http://schemas.microsoft.com/office/powerpoint/2010/main" val="257828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ight, star, outdoor object, dark&#10;&#10;Description automatically generated">
            <a:extLst>
              <a:ext uri="{FF2B5EF4-FFF2-40B4-BE49-F238E27FC236}">
                <a16:creationId xmlns:a16="http://schemas.microsoft.com/office/drawing/2014/main" id="{E8D1EC9B-003A-43F9-9F1F-F99F0118E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000" y="2311466"/>
            <a:ext cx="3334603" cy="3398618"/>
          </a:xfrm>
          <a:prstGeom prst="rect">
            <a:avLst/>
          </a:prstGeom>
        </p:spPr>
      </p:pic>
      <p:pic>
        <p:nvPicPr>
          <p:cNvPr id="3" name="Picture 2" descr="A picture containing tree, outdoor, white, star&#10;&#10;Description automatically generated">
            <a:extLst>
              <a:ext uri="{FF2B5EF4-FFF2-40B4-BE49-F238E27FC236}">
                <a16:creationId xmlns:a16="http://schemas.microsoft.com/office/drawing/2014/main" id="{8FBD34DF-5716-41EA-A197-FB24A704C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727" y="2311466"/>
            <a:ext cx="3334603" cy="339861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0737-11B (looks cancerous)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2935 (Ex: 1807 Large: 1128)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606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exceeds CI of stage 1 (950-1558); </a:t>
            </a:r>
          </a:p>
          <a:p>
            <a:r>
              <a:rPr lang="en-US" dirty="0"/>
              <a:t>           After wash count exceeds CI for stage 1 (151-370); 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65F63-3352-4368-9F94-BB32BE1C6D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33" t="16739" r="31202" b="11852"/>
          <a:stretch/>
        </p:blipFill>
        <p:spPr>
          <a:xfrm>
            <a:off x="186058" y="2193566"/>
            <a:ext cx="4400410" cy="360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83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night, outdoor object, star&#10;&#10;Description automatically generated">
            <a:extLst>
              <a:ext uri="{FF2B5EF4-FFF2-40B4-BE49-F238E27FC236}">
                <a16:creationId xmlns:a16="http://schemas.microsoft.com/office/drawing/2014/main" id="{E42536E3-D0D2-4F78-B13D-8BA83C25B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632" y="2333972"/>
            <a:ext cx="3363642" cy="3398619"/>
          </a:xfrm>
          <a:prstGeom prst="rect">
            <a:avLst/>
          </a:prstGeom>
        </p:spPr>
      </p:pic>
      <p:pic>
        <p:nvPicPr>
          <p:cNvPr id="4" name="Picture 3" descr="A picture containing outdoor object, star, night sky&#10;&#10;Description automatically generated">
            <a:extLst>
              <a:ext uri="{FF2B5EF4-FFF2-40B4-BE49-F238E27FC236}">
                <a16:creationId xmlns:a16="http://schemas.microsoft.com/office/drawing/2014/main" id="{6D3A3BCE-A9A7-450D-B702-818AED890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617" y="2321266"/>
            <a:ext cx="3363642" cy="339861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0737-11C (reduced count)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987 (Ex: 807 Large: 180)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170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matches lower end CI of stage 1 (950-1558); </a:t>
            </a:r>
          </a:p>
          <a:p>
            <a:r>
              <a:rPr lang="en-US" dirty="0"/>
              <a:t>           After wash count matches lower end CI for stage 1 (151-370); 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F75EC7-1FF9-4DEC-8F65-6EC5AB9719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33" t="16410" r="31202" b="12889"/>
          <a:stretch/>
        </p:blipFill>
        <p:spPr>
          <a:xfrm>
            <a:off x="304375" y="2321265"/>
            <a:ext cx="4227149" cy="339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38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830C0D23-9993-4E5A-82E5-E79BD78FD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22" y="2339769"/>
            <a:ext cx="3369421" cy="3398619"/>
          </a:xfrm>
          <a:prstGeom prst="rect">
            <a:avLst/>
          </a:prstGeom>
        </p:spPr>
      </p:pic>
      <p:pic>
        <p:nvPicPr>
          <p:cNvPr id="3" name="Picture 2" descr="A picture containing night, light, outdoor object, dark&#10;&#10;Description automatically generated">
            <a:extLst>
              <a:ext uri="{FF2B5EF4-FFF2-40B4-BE49-F238E27FC236}">
                <a16:creationId xmlns:a16="http://schemas.microsoft.com/office/drawing/2014/main" id="{60CA6757-1953-4C90-9670-EDA1E76FC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066" y="2321266"/>
            <a:ext cx="3369421" cy="339861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0737-11D (Reduced Count)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1063 (Ex: 847 Large: 216)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133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matches lower end CI of stage 1 (950-1558); </a:t>
            </a:r>
          </a:p>
          <a:p>
            <a:r>
              <a:rPr lang="en-US" dirty="0"/>
              <a:t>           After wash count lower CI for stage 1 (151-370); 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F0FC9-0B2E-4A71-B0E5-7312897A76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50" t="16596" r="30250" b="11852"/>
          <a:stretch/>
        </p:blipFill>
        <p:spPr>
          <a:xfrm>
            <a:off x="331094" y="2174222"/>
            <a:ext cx="4264280" cy="339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49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46F771D2-283D-4FB8-AFEA-282F04676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92" y="2318346"/>
            <a:ext cx="3369422" cy="3404459"/>
          </a:xfrm>
          <a:prstGeom prst="rect">
            <a:avLst/>
          </a:prstGeom>
        </p:spPr>
      </p:pic>
      <p:pic>
        <p:nvPicPr>
          <p:cNvPr id="5" name="Picture 4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69BB7D01-A1A2-4427-8990-25BCEE77D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607" y="2324947"/>
            <a:ext cx="3363652" cy="340445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0737-13B ( Looks cancer; slightly increased Count)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840 (Ex: 733 Large: 107)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151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matches lower end CI of stage 1 (950-1558);</a:t>
            </a:r>
          </a:p>
          <a:p>
            <a:r>
              <a:rPr lang="en-US" dirty="0"/>
              <a:t>           After wash count matches  lower end CI for stage 1 (151-370); 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75E0E-1160-4083-B1A9-AA0DD82C23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67" t="16456" r="31097" b="11852"/>
          <a:stretch/>
        </p:blipFill>
        <p:spPr>
          <a:xfrm>
            <a:off x="237538" y="2318345"/>
            <a:ext cx="4455743" cy="361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02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91F512BF-B8E5-4BD1-BF83-E15C7A767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948" y="2324699"/>
            <a:ext cx="3375201" cy="3410299"/>
          </a:xfrm>
          <a:prstGeom prst="rect">
            <a:avLst/>
          </a:prstGeom>
        </p:spPr>
      </p:pic>
      <p:pic>
        <p:nvPicPr>
          <p:cNvPr id="10" name="Picture 9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26EC61C3-AE55-438B-8862-0291297A5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22" y="2324699"/>
            <a:ext cx="3375202" cy="34102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0737-13C (looks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102 (Ex: 65 Large: 37)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lower CI of stage 1 (950-1558); matches healthy (64-172)</a:t>
            </a:r>
          </a:p>
          <a:p>
            <a:r>
              <a:rPr lang="en-US" dirty="0"/>
              <a:t>           After wash count lower end CI for stage 1 (151-370); 	matches (9-27)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4C772-DDE8-4E23-A4EE-0098F3D46D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17" t="16375" r="31948" b="11852"/>
          <a:stretch/>
        </p:blipFill>
        <p:spPr>
          <a:xfrm>
            <a:off x="402428" y="2333972"/>
            <a:ext cx="4066027" cy="341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076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2D6C4C18-F254-4FA3-9703-712FADFD3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075" y="2298069"/>
            <a:ext cx="3375202" cy="3410299"/>
          </a:xfrm>
          <a:prstGeom prst="rect">
            <a:avLst/>
          </a:prstGeom>
        </p:spPr>
      </p:pic>
      <p:pic>
        <p:nvPicPr>
          <p:cNvPr id="3" name="Picture 2" descr="A picture containing star, outdoor, outdoor object, dark&#10;&#10;Description automatically generated">
            <a:extLst>
              <a:ext uri="{FF2B5EF4-FFF2-40B4-BE49-F238E27FC236}">
                <a16:creationId xmlns:a16="http://schemas.microsoft.com/office/drawing/2014/main" id="{7AC75FBC-16F2-4234-90EE-D12933F9F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22" y="2303918"/>
            <a:ext cx="3375202" cy="340445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0737-13D (Looks healthy; increased count)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619 (Ex: 405 Large: 219)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77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lower CI of stage 1 (950-1558)</a:t>
            </a:r>
          </a:p>
          <a:p>
            <a:r>
              <a:rPr lang="en-US" dirty="0"/>
              <a:t>           After wash count between CI for stage 1 (151-370)and healthy (9-27)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394C4A-0626-4760-8E4C-440D5FFF09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416" t="16764" r="31202" b="11852"/>
          <a:stretch/>
        </p:blipFill>
        <p:spPr>
          <a:xfrm>
            <a:off x="197122" y="2241360"/>
            <a:ext cx="4287520" cy="355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03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D9EFAD3F-C052-4232-87B2-E402CBB40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27" y="2336965"/>
            <a:ext cx="3372112" cy="3395489"/>
          </a:xfrm>
          <a:prstGeom prst="rect">
            <a:avLst/>
          </a:prstGeom>
        </p:spPr>
      </p:pic>
      <p:pic>
        <p:nvPicPr>
          <p:cNvPr id="4" name="Picture 3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2759A63C-67D6-41FF-B05A-846317A14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146" y="2322831"/>
            <a:ext cx="3372113" cy="33954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0737-17B (looks cancer, slightly increased count)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1489 (Ex: 1122 Large: 367)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115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lower CI of stage 1 (950-1558)</a:t>
            </a:r>
          </a:p>
          <a:p>
            <a:r>
              <a:rPr lang="en-US" dirty="0"/>
              <a:t>           After wash count slightly lower CI for stage 1 (151-370)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59389-554C-492E-9649-056BCC85ED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50" t="16412" r="31202" b="11852"/>
          <a:stretch/>
        </p:blipFill>
        <p:spPr>
          <a:xfrm>
            <a:off x="174050" y="2198886"/>
            <a:ext cx="4428584" cy="364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81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outdoor object, star, night&#10;&#10;Description automatically generated">
            <a:extLst>
              <a:ext uri="{FF2B5EF4-FFF2-40B4-BE49-F238E27FC236}">
                <a16:creationId xmlns:a16="http://schemas.microsoft.com/office/drawing/2014/main" id="{C3B92895-71DF-45C1-928E-5E230DC83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88" y="2325276"/>
            <a:ext cx="3372112" cy="3407177"/>
          </a:xfrm>
          <a:prstGeom prst="rect">
            <a:avLst/>
          </a:prstGeom>
        </p:spPr>
      </p:pic>
      <p:pic>
        <p:nvPicPr>
          <p:cNvPr id="6" name="Picture 5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8157D382-F1B3-467B-A749-B6C6FAD49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205" y="2325277"/>
            <a:ext cx="3372112" cy="340717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0737-17C (reduced Count)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779 (Ex: 578 Large: 201)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81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slightly lower CI of stage 1 (950-1558)</a:t>
            </a:r>
          </a:p>
          <a:p>
            <a:r>
              <a:rPr lang="en-US" dirty="0"/>
              <a:t>           After wash count lower CI for stage 1 (151-370)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DF9296-AD55-4445-B01C-D692ABB237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83" t="16412" r="31202" b="11852"/>
          <a:stretch/>
        </p:blipFill>
        <p:spPr>
          <a:xfrm>
            <a:off x="495757" y="2304222"/>
            <a:ext cx="4071104" cy="340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1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FAABD9AE-8129-4D39-AA9E-BC41F0078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214" y="2299944"/>
            <a:ext cx="3372112" cy="3407177"/>
          </a:xfrm>
          <a:prstGeom prst="rect">
            <a:avLst/>
          </a:prstGeom>
        </p:spPr>
      </p:pic>
      <p:pic>
        <p:nvPicPr>
          <p:cNvPr id="7" name="Picture 6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3BC208FA-6379-44E3-9974-55CA3944C2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22" y="2316986"/>
            <a:ext cx="3372112" cy="340717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0737-19B (looks cancer; reduced Count)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792 (Ex: 531 Large: 261)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221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slightly lower CI of stage 1 (950-1558)</a:t>
            </a:r>
          </a:p>
          <a:p>
            <a:r>
              <a:rPr lang="en-US" dirty="0"/>
              <a:t>           After wash count match CI for stage 1 (151-370)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00ABA2-8208-41C1-8083-6A33CDBC71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50" t="16782" r="31202" b="12889"/>
          <a:stretch/>
        </p:blipFill>
        <p:spPr>
          <a:xfrm>
            <a:off x="392001" y="2325344"/>
            <a:ext cx="4048717" cy="329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07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989BE475-607E-41FE-A2BA-CDDE7D0B5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22" y="2316985"/>
            <a:ext cx="3372114" cy="3407179"/>
          </a:xfrm>
          <a:prstGeom prst="rect">
            <a:avLst/>
          </a:prstGeom>
        </p:spPr>
      </p:pic>
      <p:pic>
        <p:nvPicPr>
          <p:cNvPr id="6" name="Picture 5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4C992045-7E9D-4EFE-8DD7-8A2EC456C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485" y="2316986"/>
            <a:ext cx="3372114" cy="340717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0737-19C (looks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238 (Ex: 208 Large: 30)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significantly lower CI of stage 1 (950-1558)</a:t>
            </a:r>
          </a:p>
          <a:p>
            <a:r>
              <a:rPr lang="en-US" dirty="0"/>
              <a:t>           After wash count significantly lower CI for stage 1 (151-370)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A9AF0D-308E-44B2-86C1-BEC5B5096D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66" t="17629" r="31203" b="11852"/>
          <a:stretch/>
        </p:blipFill>
        <p:spPr>
          <a:xfrm>
            <a:off x="427741" y="2401210"/>
            <a:ext cx="4064155" cy="331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07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7B66-6738-48BA-A5AC-9026F64A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Details for plasma lung cancer stage one plasma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F157-4FDE-40B0-BCFC-8F533B73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samples: A lot. </a:t>
            </a:r>
          </a:p>
          <a:p>
            <a:r>
              <a:rPr lang="en-US" dirty="0"/>
              <a:t>Plasma volume: 20 µl.</a:t>
            </a:r>
          </a:p>
          <a:p>
            <a:r>
              <a:rPr lang="en-US" dirty="0"/>
              <a:t>Type of Cancer: unknown.</a:t>
            </a:r>
          </a:p>
          <a:p>
            <a:r>
              <a:rPr lang="en-US" dirty="0"/>
              <a:t>Concentration: unknown.</a:t>
            </a:r>
          </a:p>
          <a:p>
            <a:r>
              <a:rPr lang="en-US" dirty="0"/>
              <a:t>Size Distribution: unknown.</a:t>
            </a:r>
          </a:p>
          <a:p>
            <a:r>
              <a:rPr lang="en-US" dirty="0"/>
              <a:t>Experimental duration: 60 min.</a:t>
            </a:r>
          </a:p>
          <a:p>
            <a:r>
              <a:rPr lang="en-US" dirty="0"/>
              <a:t>Antibody used: CD9, CD81, and CD63.</a:t>
            </a:r>
          </a:p>
        </p:txBody>
      </p:sp>
    </p:spTree>
    <p:extLst>
      <p:ext uri="{BB962C8B-B14F-4D97-AF65-F5344CB8AC3E}">
        <p14:creationId xmlns:p14="http://schemas.microsoft.com/office/powerpoint/2010/main" val="2173619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57" y="2586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PANORAMA of Plasma Sample 0737-24B (looks cancer)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3747F8-63D5-4C10-9DE0-0BF2439DA142}"/>
              </a:ext>
            </a:extLst>
          </p:cNvPr>
          <p:cNvSpPr/>
          <p:nvPr/>
        </p:nvSpPr>
        <p:spPr>
          <a:xfrm>
            <a:off x="10522378" y="6470148"/>
            <a:ext cx="174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Scale Bar: 10 µm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5796B0-ED29-44C4-89AA-9CF61DF4EA00}"/>
              </a:ext>
            </a:extLst>
          </p:cNvPr>
          <p:cNvCxnSpPr>
            <a:cxnSpLocks/>
          </p:cNvCxnSpPr>
          <p:nvPr/>
        </p:nvCxnSpPr>
        <p:spPr>
          <a:xfrm>
            <a:off x="7719285" y="5332086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884B9D7-1D5D-4E10-BC6D-3864937C8CEC}"/>
              </a:ext>
            </a:extLst>
          </p:cNvPr>
          <p:cNvSpPr txBox="1"/>
          <p:nvPr/>
        </p:nvSpPr>
        <p:spPr>
          <a:xfrm>
            <a:off x="4518901" y="5547623"/>
            <a:ext cx="3896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Wash</a:t>
            </a:r>
          </a:p>
          <a:p>
            <a:r>
              <a:rPr lang="en-US" dirty="0"/>
              <a:t>Number of Particles detected: 643</a:t>
            </a:r>
          </a:p>
          <a:p>
            <a:r>
              <a:rPr lang="en-US" dirty="0"/>
              <a:t>Number of Exosomes detected: 454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936A75-B053-4D3E-9CD8-11837600A898}"/>
              </a:ext>
            </a:extLst>
          </p:cNvPr>
          <p:cNvSpPr txBox="1"/>
          <p:nvPr/>
        </p:nvSpPr>
        <p:spPr>
          <a:xfrm>
            <a:off x="8415040" y="5547622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Wash</a:t>
            </a:r>
          </a:p>
          <a:p>
            <a:r>
              <a:rPr lang="en-US" dirty="0"/>
              <a:t>Number of Exosomes Retained: 214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341887" y="6116040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cancerous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856C7BF0-2983-4B82-B8B3-F1EB180A0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1" t="4131" r="28849"/>
          <a:stretch/>
        </p:blipFill>
        <p:spPr>
          <a:xfrm>
            <a:off x="0" y="1571740"/>
            <a:ext cx="4207194" cy="4171590"/>
          </a:xfrm>
        </p:spPr>
      </p:pic>
      <p:pic>
        <p:nvPicPr>
          <p:cNvPr id="9" name="Picture 8" descr="A picture containing white, night sky&#10;&#10;Description automatically generated">
            <a:extLst>
              <a:ext uri="{FF2B5EF4-FFF2-40B4-BE49-F238E27FC236}">
                <a16:creationId xmlns:a16="http://schemas.microsoft.com/office/drawing/2014/main" id="{34A007CA-62CD-4BC6-A3DE-04F6F6A90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137" y="1525913"/>
            <a:ext cx="3844514" cy="3880974"/>
          </a:xfrm>
          <a:prstGeom prst="rect">
            <a:avLst/>
          </a:prstGeom>
        </p:spPr>
      </p:pic>
      <p:pic>
        <p:nvPicPr>
          <p:cNvPr id="13" name="Picture 12" descr="A picture containing text, star, white, outdoor object&#10;&#10;Description automatically generated">
            <a:extLst>
              <a:ext uri="{FF2B5EF4-FFF2-40B4-BE49-F238E27FC236}">
                <a16:creationId xmlns:a16="http://schemas.microsoft.com/office/drawing/2014/main" id="{D29D0A8F-6A60-4165-98D6-FD45545E5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628" y="1525535"/>
            <a:ext cx="3896139" cy="388398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3C1D82-1E14-4620-88B3-66014ADA0CF0}"/>
              </a:ext>
            </a:extLst>
          </p:cNvPr>
          <p:cNvCxnSpPr>
            <a:cxnSpLocks/>
          </p:cNvCxnSpPr>
          <p:nvPr/>
        </p:nvCxnSpPr>
        <p:spPr>
          <a:xfrm>
            <a:off x="7527261" y="5186577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F81AF11-6A3F-4AE0-B5E1-2A9EF6653CF7}"/>
              </a:ext>
            </a:extLst>
          </p:cNvPr>
          <p:cNvCxnSpPr>
            <a:cxnSpLocks/>
          </p:cNvCxnSpPr>
          <p:nvPr/>
        </p:nvCxnSpPr>
        <p:spPr>
          <a:xfrm>
            <a:off x="11591623" y="5189471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3624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02D94F25-0411-44AA-B364-A3F47A590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496" y="1679446"/>
            <a:ext cx="3777388" cy="3803666"/>
          </a:xfrm>
          <a:prstGeom prst="rect">
            <a:avLst/>
          </a:prstGeom>
        </p:spPr>
      </p:pic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72619658-A738-46EF-A56F-88DAC758B0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15" y="1686964"/>
            <a:ext cx="3744234" cy="37961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69" y="109576"/>
            <a:ext cx="11406702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PANORAMA of Plasma Sample 0737-</a:t>
            </a:r>
            <a:r>
              <a:rPr lang="en-US" sz="3600" dirty="0">
                <a:latin typeface="+mn-lt"/>
              </a:rPr>
              <a:t>24C (Similar to A) </a:t>
            </a:r>
            <a:endParaRPr lang="en-US" sz="3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5942149" y="5589810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74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Scale Bar: 10 µm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8DA11C-AD99-4B7B-9A13-01AE86BCC12F}"/>
              </a:ext>
            </a:extLst>
          </p:cNvPr>
          <p:cNvSpPr txBox="1"/>
          <p:nvPr/>
        </p:nvSpPr>
        <p:spPr>
          <a:xfrm>
            <a:off x="2657474" y="5483112"/>
            <a:ext cx="3896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Wash</a:t>
            </a:r>
          </a:p>
          <a:p>
            <a:r>
              <a:rPr lang="en-US" dirty="0"/>
              <a:t>Number of Particles detected: 934</a:t>
            </a:r>
          </a:p>
          <a:p>
            <a:r>
              <a:rPr lang="en-US" dirty="0"/>
              <a:t>Number of Exosomes detected: 639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E0C277-4977-44BE-9B42-5DEDC6221A16}"/>
              </a:ext>
            </a:extLst>
          </p:cNvPr>
          <p:cNvSpPr txBox="1"/>
          <p:nvPr/>
        </p:nvSpPr>
        <p:spPr>
          <a:xfrm>
            <a:off x="6362321" y="5494700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Wash</a:t>
            </a:r>
          </a:p>
          <a:p>
            <a:r>
              <a:rPr lang="en-US" dirty="0"/>
              <a:t>Number of Exosomes Retained: 110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8888D2-83FA-4EC0-84D8-9C360EDB434B}"/>
              </a:ext>
            </a:extLst>
          </p:cNvPr>
          <p:cNvCxnSpPr>
            <a:cxnSpLocks/>
          </p:cNvCxnSpPr>
          <p:nvPr/>
        </p:nvCxnSpPr>
        <p:spPr>
          <a:xfrm>
            <a:off x="9529426" y="530515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16DE44-6147-4864-906E-C8870C83A95F}"/>
              </a:ext>
            </a:extLst>
          </p:cNvPr>
          <p:cNvCxnSpPr>
            <a:cxnSpLocks/>
          </p:cNvCxnSpPr>
          <p:nvPr/>
        </p:nvCxnSpPr>
        <p:spPr>
          <a:xfrm>
            <a:off x="5491811" y="5293565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504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PANORAMA of Plasma Sample 0737-</a:t>
            </a:r>
            <a:r>
              <a:rPr lang="en-US" sz="3600" dirty="0">
                <a:latin typeface="+mn-lt"/>
              </a:rPr>
              <a:t>25B (Increased Count) </a:t>
            </a:r>
            <a:endParaRPr lang="en-US" sz="36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74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Scale Bar: 10 µm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8DA11C-AD99-4B7B-9A13-01AE86BCC12F}"/>
              </a:ext>
            </a:extLst>
          </p:cNvPr>
          <p:cNvSpPr txBox="1"/>
          <p:nvPr/>
        </p:nvSpPr>
        <p:spPr>
          <a:xfrm>
            <a:off x="4348051" y="5561360"/>
            <a:ext cx="3896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Wash</a:t>
            </a:r>
          </a:p>
          <a:p>
            <a:r>
              <a:rPr lang="en-US" dirty="0"/>
              <a:t>Number of Particles detected: 782</a:t>
            </a:r>
          </a:p>
          <a:p>
            <a:r>
              <a:rPr lang="en-US" dirty="0"/>
              <a:t>Number of Exosomes detected: 590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E0C277-4977-44BE-9B42-5DEDC6221A16}"/>
              </a:ext>
            </a:extLst>
          </p:cNvPr>
          <p:cNvSpPr txBox="1"/>
          <p:nvPr/>
        </p:nvSpPr>
        <p:spPr>
          <a:xfrm>
            <a:off x="8308449" y="5561359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Wash</a:t>
            </a:r>
          </a:p>
          <a:p>
            <a:r>
              <a:rPr lang="en-US" dirty="0"/>
              <a:t>Number of Exosomes Retained: 122 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320136" y="6082606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cancerous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7110891-D5D7-45B8-81EA-5E1DFB208BC6}"/>
              </a:ext>
            </a:extLst>
          </p:cNvPr>
          <p:cNvCxnSpPr>
            <a:cxnSpLocks/>
          </p:cNvCxnSpPr>
          <p:nvPr/>
        </p:nvCxnSpPr>
        <p:spPr>
          <a:xfrm>
            <a:off x="11534401" y="5441166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FF8003-F76D-4232-BECD-CE5D4B14B1EC}"/>
              </a:ext>
            </a:extLst>
          </p:cNvPr>
          <p:cNvCxnSpPr>
            <a:cxnSpLocks/>
          </p:cNvCxnSpPr>
          <p:nvPr/>
        </p:nvCxnSpPr>
        <p:spPr>
          <a:xfrm>
            <a:off x="7616713" y="5442231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11589B77-CFD0-495F-AB80-9F68C046C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8" t="3453" r="27907"/>
          <a:stretch/>
        </p:blipFill>
        <p:spPr>
          <a:xfrm>
            <a:off x="0" y="1757693"/>
            <a:ext cx="3901579" cy="3803666"/>
          </a:xfrm>
        </p:spPr>
      </p:pic>
      <p:pic>
        <p:nvPicPr>
          <p:cNvPr id="9" name="Picture 8" descr="A picture containing tree, outdoor, night sky&#10;&#10;Description automatically generated">
            <a:extLst>
              <a:ext uri="{FF2B5EF4-FFF2-40B4-BE49-F238E27FC236}">
                <a16:creationId xmlns:a16="http://schemas.microsoft.com/office/drawing/2014/main" id="{EC4AB354-4A24-4564-8860-E6B25EF24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190" y="1697597"/>
            <a:ext cx="3775843" cy="3803665"/>
          </a:xfrm>
          <a:prstGeom prst="rect">
            <a:avLst/>
          </a:prstGeom>
        </p:spPr>
      </p:pic>
      <p:pic>
        <p:nvPicPr>
          <p:cNvPr id="17" name="Picture 16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04933B5F-52C0-4513-90A7-1A92DF2AA9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190" y="1697597"/>
            <a:ext cx="3744234" cy="380366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8888D2-83FA-4EC0-84D8-9C360EDB434B}"/>
              </a:ext>
            </a:extLst>
          </p:cNvPr>
          <p:cNvCxnSpPr>
            <a:cxnSpLocks/>
          </p:cNvCxnSpPr>
          <p:nvPr/>
        </p:nvCxnSpPr>
        <p:spPr>
          <a:xfrm>
            <a:off x="11396014" y="5315786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16DE44-6147-4864-906E-C8870C83A95F}"/>
              </a:ext>
            </a:extLst>
          </p:cNvPr>
          <p:cNvCxnSpPr>
            <a:cxnSpLocks/>
          </p:cNvCxnSpPr>
          <p:nvPr/>
        </p:nvCxnSpPr>
        <p:spPr>
          <a:xfrm>
            <a:off x="7358399" y="5304198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284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777E9-6FE1-4AB8-A152-EF9AC484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70" y="129063"/>
            <a:ext cx="11406702" cy="1325563"/>
          </a:xfrm>
        </p:spPr>
        <p:txBody>
          <a:bodyPr/>
          <a:lstStyle/>
          <a:p>
            <a:r>
              <a:rPr lang="en-US" sz="4400" dirty="0"/>
              <a:t>PANORAMA of Plasma Sample 0737-25C (reduced Count)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CCA33-1491-439B-813E-FEEFC9D056C6}"/>
              </a:ext>
            </a:extLst>
          </p:cNvPr>
          <p:cNvCxnSpPr>
            <a:cxnSpLocks/>
          </p:cNvCxnSpPr>
          <p:nvPr/>
        </p:nvCxnSpPr>
        <p:spPr>
          <a:xfrm>
            <a:off x="7808737" y="5600443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CACDC5-BA2B-4BB9-BFCF-4CE7F7F99353}"/>
              </a:ext>
            </a:extLst>
          </p:cNvPr>
          <p:cNvSpPr/>
          <p:nvPr/>
        </p:nvSpPr>
        <p:spPr>
          <a:xfrm>
            <a:off x="10522378" y="6470148"/>
            <a:ext cx="174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Scale Bar: 10 µm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8DA11C-AD99-4B7B-9A13-01AE86BCC12F}"/>
              </a:ext>
            </a:extLst>
          </p:cNvPr>
          <p:cNvSpPr txBox="1"/>
          <p:nvPr/>
        </p:nvSpPr>
        <p:spPr>
          <a:xfrm>
            <a:off x="4301814" y="5790129"/>
            <a:ext cx="3896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Wash</a:t>
            </a:r>
          </a:p>
          <a:p>
            <a:r>
              <a:rPr lang="en-US" dirty="0"/>
              <a:t>Number of Particles detected: 328</a:t>
            </a:r>
          </a:p>
          <a:p>
            <a:r>
              <a:rPr lang="en-US" dirty="0"/>
              <a:t>Number of Exosomes detected: 262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E0C277-4977-44BE-9B42-5DEDC6221A16}"/>
              </a:ext>
            </a:extLst>
          </p:cNvPr>
          <p:cNvSpPr txBox="1"/>
          <p:nvPr/>
        </p:nvSpPr>
        <p:spPr>
          <a:xfrm>
            <a:off x="8198806" y="5725782"/>
            <a:ext cx="3896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Wash</a:t>
            </a:r>
          </a:p>
          <a:p>
            <a:r>
              <a:rPr lang="en-US" dirty="0"/>
              <a:t>Number of Exosomes Retained: 127 </a:t>
            </a:r>
          </a:p>
        </p:txBody>
      </p:sp>
      <p:sp>
        <p:nvSpPr>
          <p:cNvPr id="22" name="TextBox 23">
            <a:extLst>
              <a:ext uri="{FF2B5EF4-FFF2-40B4-BE49-F238E27FC236}">
                <a16:creationId xmlns:a16="http://schemas.microsoft.com/office/drawing/2014/main" id="{078B98B3-77E7-4DE7-93DA-C65923AC3214}"/>
              </a:ext>
            </a:extLst>
          </p:cNvPr>
          <p:cNvSpPr txBox="1"/>
          <p:nvPr/>
        </p:nvSpPr>
        <p:spPr>
          <a:xfrm>
            <a:off x="190928" y="6078654"/>
            <a:ext cx="7019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Note: 0 % response to miRNA-21</a:t>
            </a:r>
          </a:p>
          <a:p>
            <a:r>
              <a:rPr lang="en-US" dirty="0"/>
              <a:t>Look cancerous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863026EB-10C7-4A38-A4EC-4A6B76784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6" t="3678" r="27907"/>
          <a:stretch/>
        </p:blipFill>
        <p:spPr>
          <a:xfrm>
            <a:off x="26984" y="1644311"/>
            <a:ext cx="4147451" cy="4036432"/>
          </a:xfrm>
        </p:spPr>
      </p:pic>
      <p:pic>
        <p:nvPicPr>
          <p:cNvPr id="9" name="Picture 8" descr="A picture containing outdoor, outdoor object, star, night&#10;&#10;Description automatically generated">
            <a:extLst>
              <a:ext uri="{FF2B5EF4-FFF2-40B4-BE49-F238E27FC236}">
                <a16:creationId xmlns:a16="http://schemas.microsoft.com/office/drawing/2014/main" id="{6B56BFAE-5DEB-4394-953B-099B70C33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435" y="1700199"/>
            <a:ext cx="3896139" cy="3871737"/>
          </a:xfrm>
          <a:prstGeom prst="rect">
            <a:avLst/>
          </a:prstGeom>
        </p:spPr>
      </p:pic>
      <p:pic>
        <p:nvPicPr>
          <p:cNvPr id="16" name="Picture 15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D7F7A5DA-F32C-429F-8164-7AFA3EDD8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31" y="1717180"/>
            <a:ext cx="3811241" cy="38717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2DDC45-381D-4672-91B5-48AD65A8FB18}"/>
              </a:ext>
            </a:extLst>
          </p:cNvPr>
          <p:cNvCxnSpPr>
            <a:cxnSpLocks/>
          </p:cNvCxnSpPr>
          <p:nvPr/>
        </p:nvCxnSpPr>
        <p:spPr>
          <a:xfrm>
            <a:off x="7616713" y="5435055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930967-08CA-400D-AC4F-07F10B02C0FB}"/>
              </a:ext>
            </a:extLst>
          </p:cNvPr>
          <p:cNvCxnSpPr>
            <a:cxnSpLocks/>
          </p:cNvCxnSpPr>
          <p:nvPr/>
        </p:nvCxnSpPr>
        <p:spPr>
          <a:xfrm>
            <a:off x="11522869" y="5426780"/>
            <a:ext cx="3840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970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6408B-FD80-4771-B670-115B056CF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04" y="5876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Comparison of particle/exosome counts before and after treatment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12C0D2B-6AAF-4BC6-960F-3F98D446D8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011107"/>
              </p:ext>
            </p:extLst>
          </p:nvPr>
        </p:nvGraphicFramePr>
        <p:xfrm>
          <a:off x="1171413" y="1384332"/>
          <a:ext cx="9849174" cy="52447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4072">
                  <a:extLst>
                    <a:ext uri="{9D8B030D-6E8A-4147-A177-3AD203B41FA5}">
                      <a16:colId xmlns:a16="http://schemas.microsoft.com/office/drawing/2014/main" val="3864842748"/>
                    </a:ext>
                  </a:extLst>
                </a:gridCol>
                <a:gridCol w="865861">
                  <a:extLst>
                    <a:ext uri="{9D8B030D-6E8A-4147-A177-3AD203B41FA5}">
                      <a16:colId xmlns:a16="http://schemas.microsoft.com/office/drawing/2014/main" val="1120012255"/>
                    </a:ext>
                  </a:extLst>
                </a:gridCol>
                <a:gridCol w="865861">
                  <a:extLst>
                    <a:ext uri="{9D8B030D-6E8A-4147-A177-3AD203B41FA5}">
                      <a16:colId xmlns:a16="http://schemas.microsoft.com/office/drawing/2014/main" val="2512461570"/>
                    </a:ext>
                  </a:extLst>
                </a:gridCol>
                <a:gridCol w="1079882">
                  <a:extLst>
                    <a:ext uri="{9D8B030D-6E8A-4147-A177-3AD203B41FA5}">
                      <a16:colId xmlns:a16="http://schemas.microsoft.com/office/drawing/2014/main" val="547900432"/>
                    </a:ext>
                  </a:extLst>
                </a:gridCol>
                <a:gridCol w="1933411">
                  <a:extLst>
                    <a:ext uri="{9D8B030D-6E8A-4147-A177-3AD203B41FA5}">
                      <a16:colId xmlns:a16="http://schemas.microsoft.com/office/drawing/2014/main" val="584596211"/>
                    </a:ext>
                  </a:extLst>
                </a:gridCol>
                <a:gridCol w="2128635">
                  <a:extLst>
                    <a:ext uri="{9D8B030D-6E8A-4147-A177-3AD203B41FA5}">
                      <a16:colId xmlns:a16="http://schemas.microsoft.com/office/drawing/2014/main" val="710671131"/>
                    </a:ext>
                  </a:extLst>
                </a:gridCol>
                <a:gridCol w="1081452">
                  <a:extLst>
                    <a:ext uri="{9D8B030D-6E8A-4147-A177-3AD203B41FA5}">
                      <a16:colId xmlns:a16="http://schemas.microsoft.com/office/drawing/2014/main" val="1901984972"/>
                    </a:ext>
                  </a:extLst>
                </a:gridCol>
              </a:tblGrid>
              <a:tr h="312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Patient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All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Large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Exosome all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Retained Exosomes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Prediction Ratio Based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Count based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215738"/>
                  </a:ext>
                </a:extLst>
              </a:tr>
              <a:tr h="172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2 (C/A)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0.699689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2.351351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0.551791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0.39980916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Healthy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Cancer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36202"/>
                  </a:ext>
                </a:extLst>
              </a:tr>
              <a:tr h="172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2 (D/A)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0.266104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1.183784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0.18393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0.078244275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Healthy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Healthy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1773292"/>
                  </a:ext>
                </a:extLst>
              </a:tr>
              <a:tr h="172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7 (C/A)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0.982242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0.73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1.48505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1.2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Cancer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Cancer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040569"/>
                  </a:ext>
                </a:extLst>
              </a:tr>
              <a:tr h="172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8 (B/A)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0.491314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0.223224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0.740314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1.076923077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Cancer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Cancer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848328"/>
                  </a:ext>
                </a:extLst>
              </a:tr>
              <a:tr h="312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8 (C/A)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0.599891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0.507328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0.685864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0.601809955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Healthy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Buffer zone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146173"/>
                  </a:ext>
                </a:extLst>
              </a:tr>
              <a:tr h="172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9 (B/A)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0.664384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0.544762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0.774561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1.259911894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Cancer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Cancer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361316"/>
                  </a:ext>
                </a:extLst>
              </a:tr>
              <a:tr h="312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9 (C/A)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0.285845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0.300952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0.27193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0.240088106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Healthy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Buffer Zone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127765"/>
                  </a:ext>
                </a:extLst>
              </a:tr>
              <a:tr h="172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11 (B/A)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2.608889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2.436285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2.72549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1.81981982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Cancer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Cancer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34032"/>
                  </a:ext>
                </a:extLst>
              </a:tr>
              <a:tr h="172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11 (C/A)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0.877333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0.388769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1.217195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0.510510511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Healthy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Cancer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829980"/>
                  </a:ext>
                </a:extLst>
              </a:tr>
              <a:tr h="31204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11 (D/A)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0.944889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0.466523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1.277526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0.399399399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Healthy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Bufer Zone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71879"/>
                  </a:ext>
                </a:extLst>
              </a:tr>
              <a:tr h="172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13 (B/A)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1.676647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1.287879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1.98645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1.170542636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Cancer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Cancer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633129"/>
                  </a:ext>
                </a:extLst>
              </a:tr>
              <a:tr h="172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13 (C/A)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0.203593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0.280303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0.176152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0.372093023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Healthy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Healthy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850152"/>
                  </a:ext>
                </a:extLst>
              </a:tr>
              <a:tr h="172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13 (D/A)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1.235529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1.659091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1.097561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0.596899225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Healthy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Healthy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414567"/>
                  </a:ext>
                </a:extLst>
              </a:tr>
              <a:tr h="172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17 (B/A)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1.428983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1.115502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1.718224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1.105769231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Cancer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Buffer Zone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862528"/>
                  </a:ext>
                </a:extLst>
              </a:tr>
              <a:tr h="172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17 (C/A)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0.747601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0.610942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0.885145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0.778846154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Healthy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Healthy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618318"/>
                  </a:ext>
                </a:extLst>
              </a:tr>
              <a:tr h="172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19 (B/A)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0.771178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1.8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0.602041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0.610497238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Healthy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Cancer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618303"/>
                  </a:ext>
                </a:extLst>
              </a:tr>
              <a:tr h="172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19 (C/A)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0.231743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0.206897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0.235828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0.091160221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Healthy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Healthy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967425"/>
                  </a:ext>
                </a:extLst>
              </a:tr>
              <a:tr h="172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24 (B/A)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1.224762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1.005319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1.347181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1.963302752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Cancer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Cancer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690696"/>
                  </a:ext>
                </a:extLst>
              </a:tr>
              <a:tr h="172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24 (C/A)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1.779048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1.569149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1.896142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1.009174312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Cancer</a:t>
                      </a:r>
                    </a:p>
                  </a:txBody>
                  <a:tcPr marL="9525" marR="9525" marT="9525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Buffer Zone</a:t>
                      </a:r>
                    </a:p>
                  </a:txBody>
                  <a:tcPr marL="9525" marR="9525" marT="9525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1659587"/>
                  </a:ext>
                </a:extLst>
              </a:tr>
              <a:tr h="172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25 (B/A)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0.906141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0.777328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0.957792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0.734939759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Healthy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Buffer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37106"/>
                  </a:ext>
                </a:extLst>
              </a:tr>
              <a:tr h="1723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25 (C/A)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0.38007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0.267206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0.425325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0.765060241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Healthy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Buffer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620" marR="8620" marT="862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680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2978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ree, outdoor, white, night sky&#10;&#10;Description automatically generated">
            <a:extLst>
              <a:ext uri="{FF2B5EF4-FFF2-40B4-BE49-F238E27FC236}">
                <a16:creationId xmlns:a16="http://schemas.microsoft.com/office/drawing/2014/main" id="{5C7C5699-1F0E-4B12-B321-3EDE18E9B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416" y="2333972"/>
            <a:ext cx="3357861" cy="3392778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AFD7A6D6-B506-4362-A629-FEBE622BB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22" y="2321277"/>
            <a:ext cx="3357861" cy="339859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0737-2C (Cancer, reduced count)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1575 (Ex: 1140; Large: 435)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419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matches the CI of stage 1 (950-1558)</a:t>
            </a:r>
          </a:p>
          <a:p>
            <a:r>
              <a:rPr lang="en-US" dirty="0"/>
              <a:t>           After wash count exceeds the CI for stage 1 (151-370)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F20EFB-F033-4860-950B-871CFD0107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16" t="16495" r="31202" b="11852"/>
          <a:stretch/>
        </p:blipFill>
        <p:spPr>
          <a:xfrm>
            <a:off x="217509" y="2222320"/>
            <a:ext cx="4399086" cy="362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555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76202241-DDB6-44B6-8798-FFB944FA4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31" y="2321277"/>
            <a:ext cx="3369400" cy="3398598"/>
          </a:xfrm>
          <a:prstGeom prst="rect">
            <a:avLst/>
          </a:prstGeom>
        </p:spPr>
      </p:pic>
      <p:pic>
        <p:nvPicPr>
          <p:cNvPr id="5" name="Picture 4" descr="A picture containing outdoor object, star, dark, night sky&#10;&#10;Description automatically generated">
            <a:extLst>
              <a:ext uri="{FF2B5EF4-FFF2-40B4-BE49-F238E27FC236}">
                <a16:creationId xmlns:a16="http://schemas.microsoft.com/office/drawing/2014/main" id="{278155BD-2720-422C-9520-0500D6762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972" y="2321277"/>
            <a:ext cx="3363621" cy="339859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0737-2D (Healthy; Significantly reduced count)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599 (Ex: 380; Large: 219)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82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lower CI of stage 1 (950-1558); higher than healthy (64-172)</a:t>
            </a:r>
          </a:p>
          <a:p>
            <a:r>
              <a:rPr lang="en-US" dirty="0"/>
              <a:t>           After wash count lower the CI for stage 1 (151-370); 	higher than healthy (9-27)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C6634-575D-49EC-9D09-46AE57E32B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83" t="16596" r="31202" b="11852"/>
          <a:stretch/>
        </p:blipFill>
        <p:spPr>
          <a:xfrm>
            <a:off x="198828" y="2177962"/>
            <a:ext cx="4507238" cy="372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18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utdoor, outdoor object, night, night sky&#10;&#10;Description automatically generated">
            <a:extLst>
              <a:ext uri="{FF2B5EF4-FFF2-40B4-BE49-F238E27FC236}">
                <a16:creationId xmlns:a16="http://schemas.microsoft.com/office/drawing/2014/main" id="{2C77ADE1-BB8D-4E6C-BDCC-B45727F9C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65" y="2321276"/>
            <a:ext cx="3369400" cy="3398597"/>
          </a:xfrm>
          <a:prstGeom prst="rect">
            <a:avLst/>
          </a:prstGeom>
        </p:spPr>
      </p:pic>
      <p:pic>
        <p:nvPicPr>
          <p:cNvPr id="19" name="Picture 18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7EAE92C9-674B-4346-B981-13CB3B470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22" y="2321275"/>
            <a:ext cx="3357860" cy="339859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0737-7C (looks cancer)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885 (Ex: 447 Large: 438)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162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slightly lower CI of stage 1 (950-1558); </a:t>
            </a:r>
          </a:p>
          <a:p>
            <a:r>
              <a:rPr lang="en-US" dirty="0"/>
              <a:t>           After wash count matches low end CI for stage 1 (151-370); 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5D5C4-ADCC-4227-A617-F9D3C4186C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33" t="16595" r="31202" b="12889"/>
          <a:stretch/>
        </p:blipFill>
        <p:spPr>
          <a:xfrm>
            <a:off x="77478" y="2182200"/>
            <a:ext cx="4519568" cy="36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20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59526563-D409-4035-BD9F-DF4AEF6B7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877" y="2321277"/>
            <a:ext cx="3369400" cy="3398598"/>
          </a:xfrm>
          <a:prstGeom prst="rect">
            <a:avLst/>
          </a:prstGeom>
        </p:spPr>
      </p:pic>
      <p:pic>
        <p:nvPicPr>
          <p:cNvPr id="3" name="Picture 2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1E7B9DC0-6A39-4233-8D35-4AF663C93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22" y="2321277"/>
            <a:ext cx="3363621" cy="339859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0737-8B (looks cancer)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905 (Ex: 707 Large: 198)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238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matches low end CI of stage 1 (950-1558); </a:t>
            </a:r>
          </a:p>
          <a:p>
            <a:r>
              <a:rPr lang="en-US" dirty="0"/>
              <a:t>           After wash count slightly lower the CI for stage 1 (151-370); 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DF793-7B9F-49F0-8751-7D37E2882F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00" t="16596" r="31202" b="11852"/>
          <a:stretch/>
        </p:blipFill>
        <p:spPr>
          <a:xfrm>
            <a:off x="202723" y="2289957"/>
            <a:ext cx="4388562" cy="354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35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utdoor, outdoor object, night, night sky&#10;&#10;Description automatically generated">
            <a:extLst>
              <a:ext uri="{FF2B5EF4-FFF2-40B4-BE49-F238E27FC236}">
                <a16:creationId xmlns:a16="http://schemas.microsoft.com/office/drawing/2014/main" id="{2C77ADE1-BB8D-4E6C-BDCC-B45727F9C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65" y="2321276"/>
            <a:ext cx="3369400" cy="3398597"/>
          </a:xfrm>
          <a:prstGeom prst="rect">
            <a:avLst/>
          </a:prstGeom>
        </p:spPr>
      </p:pic>
      <p:pic>
        <p:nvPicPr>
          <p:cNvPr id="19" name="Picture 18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7EAE92C9-674B-4346-B981-13CB3B470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22" y="2321275"/>
            <a:ext cx="3357860" cy="339859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0737-8C (reduced Count)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1105 (Ex: 655 Large: 450)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133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matches low end CI of stage 1 (950-1558); </a:t>
            </a:r>
          </a:p>
          <a:p>
            <a:r>
              <a:rPr lang="en-US" dirty="0"/>
              <a:t>           After wash count slightly lower the CI for stage 1 (151-370); 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99927C-C39E-436D-8AF4-81D0310CE0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83" t="16595" r="31202" b="12889"/>
          <a:stretch/>
        </p:blipFill>
        <p:spPr>
          <a:xfrm>
            <a:off x="301384" y="2254646"/>
            <a:ext cx="4343169" cy="346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19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2A29ADD-2009-4EF1-8403-3D3AA6BD9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3000"/>
                    </a14:imgEffect>
                    <a14:imgEffect>
                      <a14:brightnessContrast brigh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22" y="2321274"/>
            <a:ext cx="3369400" cy="3392758"/>
          </a:xfrm>
          <a:prstGeom prst="rect">
            <a:avLst/>
          </a:prstGeom>
        </p:spPr>
      </p:pic>
      <p:pic>
        <p:nvPicPr>
          <p:cNvPr id="3" name="Picture 2" descr="A picture containing tree, outdoor, night&#10;&#10;Description automatically generated">
            <a:extLst>
              <a:ext uri="{FF2B5EF4-FFF2-40B4-BE49-F238E27FC236}">
                <a16:creationId xmlns:a16="http://schemas.microsoft.com/office/drawing/2014/main" id="{5F74BEC1-0BBB-4513-93FB-8CD80D46C7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457" y="2321275"/>
            <a:ext cx="3369399" cy="339275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0737-9B (looks cancer)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1455 (Ex: 883 Large: 572)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233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matches CI of stage 1 (950-1558); </a:t>
            </a:r>
          </a:p>
          <a:p>
            <a:r>
              <a:rPr lang="en-US" dirty="0"/>
              <a:t>           After wash count matches CI for stage 1 (151-370); 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FB246-D314-4A75-8861-66CE9F87F20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66" t="16681" r="30417" b="11852"/>
          <a:stretch/>
        </p:blipFill>
        <p:spPr>
          <a:xfrm>
            <a:off x="415144" y="2175345"/>
            <a:ext cx="4278753" cy="344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00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5541C529-202B-4C04-A2FF-BB7B08AA1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13" y="2313279"/>
            <a:ext cx="3381039" cy="3398618"/>
          </a:xfrm>
          <a:prstGeom prst="rect">
            <a:avLst/>
          </a:prstGeom>
        </p:spPr>
      </p:pic>
      <p:pic>
        <p:nvPicPr>
          <p:cNvPr id="10" name="Picture 9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5D4273CE-9518-4C75-B7A0-1A2D26FDB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949" y="2319139"/>
            <a:ext cx="3381039" cy="33927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0737-9C (significantly reduced count)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68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626 (Ex: 310 Large: 316)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matches low end CI of stage 1 (950-1558); </a:t>
            </a:r>
          </a:p>
          <a:p>
            <a:r>
              <a:rPr lang="en-US" dirty="0"/>
              <a:t>           After wash count slightly lower the CI for stage 1 (151-370); 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F28007-6F75-48E4-B103-B11E3C094C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16" t="16712" r="31202" b="11852"/>
          <a:stretch/>
        </p:blipFill>
        <p:spPr>
          <a:xfrm>
            <a:off x="568669" y="2278691"/>
            <a:ext cx="4084955" cy="339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563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2115</TotalTime>
  <Words>1814</Words>
  <Application>Microsoft Office PowerPoint</Application>
  <PresentationFormat>Widescreen</PresentationFormat>
  <Paragraphs>387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Detection and Counting of nano/macro particles found in Stage I Lung cancer patients (Before/After Treatment)</vt:lpstr>
      <vt:lpstr>Experimental Details for plasma lung cancer stage one plasma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PANORAMA of Plasma Sample 0737-24B (looks cancer)</vt:lpstr>
      <vt:lpstr>PANORAMA of Plasma Sample 0737-24C (Similar to A) </vt:lpstr>
      <vt:lpstr>PANORAMA of Plasma Sample 0737-25B (Increased Count) </vt:lpstr>
      <vt:lpstr>PANORAMA of Plasma Sample 0737-25C (reduced Count)</vt:lpstr>
      <vt:lpstr>Comparison of particle/exosome counts before and after treatment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and Counting of nano/macro particles found in Stage I Lung cancer patients (Before/After Treatment)</dc:title>
  <dc:creator>nareg ohannesian</dc:creator>
  <cp:lastModifiedBy>nareg ohannesian</cp:lastModifiedBy>
  <cp:revision>59</cp:revision>
  <dcterms:created xsi:type="dcterms:W3CDTF">2022-02-09T16:00:47Z</dcterms:created>
  <dcterms:modified xsi:type="dcterms:W3CDTF">2022-02-21T19:49:33Z</dcterms:modified>
</cp:coreProperties>
</file>